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_rels/notesSlide20.xml.rels" ContentType="application/vnd.openxmlformats-package.relationships+xml"/>
  <Override PartName="/ppt/notesSlides/_rels/notesSlide2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23.gif" ContentType="image/gif"/>
  <Override PartName="/ppt/media/image3.png" ContentType="image/png"/>
  <Override PartName="/ppt/media/image42.gif" ContentType="image/gif"/>
  <Override PartName="/ppt/media/image21.png" ContentType="image/png"/>
  <Override PartName="/ppt/media/image6.jpeg" ContentType="image/jpeg"/>
  <Override PartName="/ppt/media/image24.gif" ContentType="image/gif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30.gif" ContentType="image/gif"/>
  <Override PartName="/ppt/media/image11.jpeg" ContentType="image/jpeg"/>
  <Override PartName="/ppt/media/image40.gif" ContentType="image/gif"/>
  <Override PartName="/ppt/media/image12.jpeg" ContentType="image/jpeg"/>
  <Override PartName="/ppt/media/image13.tif" ContentType="image/tiff"/>
  <Override PartName="/ppt/media/image35.gif" ContentType="image/gif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1.gif" ContentType="image/gif"/>
  <Override PartName="/ppt/media/image20.png" ContentType="image/png"/>
  <Override PartName="/ppt/media/image43.gif" ContentType="image/gif"/>
  <Override PartName="/ppt/media/image22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1.gif" ContentType="image/gif"/>
  <Override PartName="/ppt/media/image32.gif" ContentType="image/gif"/>
  <Override PartName="/ppt/media/image33.gif" ContentType="image/gif"/>
  <Override PartName="/ppt/media/image34.gif" ContentType="image/gif"/>
  <Override PartName="/ppt/media/image36.png" ContentType="image/png"/>
  <Override PartName="/ppt/media/image37.png" ContentType="image/png"/>
  <Override PartName="/ppt/media/image38.jpeg" ContentType="image/jpeg"/>
  <Override PartName="/ppt/media/image39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4012E8D-5055-4037-8510-0C38401A984C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0" y="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97857A19-FDC7-4107-9B91-BD00F60A9AA2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j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7909ACE6-F510-4FAA-9624-4868195D7E18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45720" rIns="45720" tIns="45000" bIns="45000" anchor="b"/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Текст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45720" rIns="4572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Второй уровень структуры</a:t>
            </a:r>
            <a:endParaRPr b="0" lang="ru-RU" sz="24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Третий уровень структуры</a:t>
            </a:r>
            <a:endParaRPr b="0" lang="ru-RU" sz="24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Четвёртый уровень структуры</a:t>
            </a:r>
            <a:endParaRPr b="0" lang="ru-RU" sz="24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Пятый уровень структуры</a:t>
            </a:r>
            <a:endParaRPr b="0" lang="ru-RU" sz="24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Шестой уровень структуры</a:t>
            </a:r>
            <a:endParaRPr b="0" lang="ru-RU" sz="24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Седьмой уровень структурыУровень текста 1</a:t>
            </a:r>
            <a:endParaRPr b="0" lang="ru-RU" sz="24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Уровень текста 2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Уровень текста 3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Уровень текста 4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Уровень текста 5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fld id="{4CF190B8-9EAB-4DDB-8F79-79D4588FD510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Текст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45720" rIns="4572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Второй уровень структуры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Третий уровень структуры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Пятый уровень структуры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Шестой уровень структуры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buClr>
                <a:srgbClr val="333e4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Седьмой уровень структурыУровень текста 1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14240" indent="-256680">
              <a:lnSpc>
                <a:spcPct val="100000"/>
              </a:lnSpc>
              <a:buClr>
                <a:srgbClr val="333e4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Уровень текста 2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08160" indent="-293400">
              <a:lnSpc>
                <a:spcPct val="100000"/>
              </a:lnSpc>
              <a:buClr>
                <a:srgbClr val="333e4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Уровень текста 3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14680" indent="-342720">
              <a:lnSpc>
                <a:spcPct val="100000"/>
              </a:lnSpc>
              <a:buClr>
                <a:srgbClr val="333e4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Уровень текста 4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71880" indent="-342720">
              <a:lnSpc>
                <a:spcPct val="100000"/>
              </a:lnSpc>
              <a:buClr>
                <a:srgbClr val="333e4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Уровень текста 5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11315880" y="6109200"/>
            <a:ext cx="456840" cy="370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4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" name="Рисунок 6" descr=""/>
          <p:cNvPicPr/>
          <p:nvPr/>
        </p:nvPicPr>
        <p:blipFill>
          <a:blip r:embed="rId2"/>
          <a:srcRect l="65709" t="0" r="0" b="0"/>
          <a:stretch/>
        </p:blipFill>
        <p:spPr>
          <a:xfrm>
            <a:off x="10990440" y="254160"/>
            <a:ext cx="972720" cy="807480"/>
          </a:xfrm>
          <a:prstGeom prst="rect">
            <a:avLst/>
          </a:prstGeom>
          <a:ln>
            <a:noFill/>
          </a:ln>
        </p:spPr>
      </p:pic>
      <p:sp>
        <p:nvSpPr>
          <p:cNvPr id="42" name="CustomShape 5"/>
          <p:cNvSpPr/>
          <p:nvPr/>
        </p:nvSpPr>
        <p:spPr>
          <a:xfrm rot="16200000">
            <a:off x="11414160" y="5458680"/>
            <a:ext cx="109800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6"/>
          <p:cNvSpPr/>
          <p:nvPr/>
        </p:nvSpPr>
        <p:spPr>
          <a:xfrm rot="16200000">
            <a:off x="11734200" y="6298200"/>
            <a:ext cx="646200" cy="26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tif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slideLayout" Target="../slideLayouts/slideLayout15.xml"/><Relationship Id="rId11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gif"/><Relationship Id="rId3" Type="http://schemas.openxmlformats.org/officeDocument/2006/relationships/image" Target="../media/image25.png"/><Relationship Id="rId4" Type="http://schemas.openxmlformats.org/officeDocument/2006/relationships/hyperlink" Target="http://vcht.center/" TargetMode="External"/><Relationship Id="rId5" Type="http://schemas.openxmlformats.org/officeDocument/2006/relationships/hyperlink" Target="http://vcht.center/" TargetMode="External"/><Relationship Id="rId6" Type="http://schemas.openxmlformats.org/officeDocument/2006/relationships/hyperlink" Target="https://rdsh.education/" TargetMode="External"/><Relationship Id="rId7" Type="http://schemas.openxmlformats.org/officeDocument/2006/relationships/hyperlink" Target="https://rdsh.education/" TargetMode="External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hyperlink" Target="https://instagram.com/tochka_rosta_official?igshid=1bwnj7o12w292" TargetMode="External"/><Relationship Id="rId3" Type="http://schemas.openxmlformats.org/officeDocument/2006/relationships/hyperlink" Target="https://instagram.com/tochka_rosta_official?igshid=1bwnj7o12w292" TargetMode="External"/><Relationship Id="rId4" Type="http://schemas.openxmlformats.org/officeDocument/2006/relationships/hyperlink" Target="https://instagram.com/tochka_rosta_official?igshid=1bwnj7o12w292" TargetMode="External"/><Relationship Id="rId5" Type="http://schemas.openxmlformats.org/officeDocument/2006/relationships/image" Target="../media/image31.gif"/><Relationship Id="rId6" Type="http://schemas.openxmlformats.org/officeDocument/2006/relationships/image" Target="../media/image32.gif"/><Relationship Id="rId7" Type="http://schemas.openxmlformats.org/officeDocument/2006/relationships/hyperlink" Target="https://t.me/joinchat/J0_WEBYIj7jxUL7G1s6Iug" TargetMode="External"/><Relationship Id="rId8" Type="http://schemas.openxmlformats.org/officeDocument/2006/relationships/hyperlink" Target="https://t.me/joinchat/J0_WEBYIj7jxUL7G1s6Iug" TargetMode="External"/><Relationship Id="rId9" Type="http://schemas.openxmlformats.org/officeDocument/2006/relationships/image" Target="../media/image33.gif"/><Relationship Id="rId10" Type="http://schemas.openxmlformats.org/officeDocument/2006/relationships/hyperlink" Target="https://t.me/joinchat/FwMR1hUstUUnjeTn9NZMyA" TargetMode="External"/><Relationship Id="rId11" Type="http://schemas.openxmlformats.org/officeDocument/2006/relationships/hyperlink" Target="https://t.me/joinchat/FwMR1hUstUUnjeTn9NZMyA" TargetMode="External"/><Relationship Id="rId12" Type="http://schemas.openxmlformats.org/officeDocument/2006/relationships/image" Target="../media/image34.gif"/><Relationship Id="rId13" Type="http://schemas.openxmlformats.org/officeDocument/2006/relationships/hyperlink" Target="https://t.me/joinchat/J0_WEBSoW-UapV2Q5e9PCA" TargetMode="External"/><Relationship Id="rId14" Type="http://schemas.openxmlformats.org/officeDocument/2006/relationships/hyperlink" Target="https://t.me/joinchat/J0_WEBSoW-UapV2Q5e9PCA" TargetMode="External"/><Relationship Id="rId15" Type="http://schemas.openxmlformats.org/officeDocument/2006/relationships/image" Target="../media/image35.gif"/><Relationship Id="rId16" Type="http://schemas.openxmlformats.org/officeDocument/2006/relationships/hyperlink" Target="https://t.me/joinchat/J0_WEEV-QNZIzKQ4z5ZH7A" TargetMode="External"/><Relationship Id="rId17" Type="http://schemas.openxmlformats.org/officeDocument/2006/relationships/hyperlink" Target="https://t.me/joinchat/J0_WEEV-QNZIzKQ4z5ZH7A" TargetMode="External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jpeg"/><Relationship Id="rId2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t.me/joinchat/G57p7TdZ3SJFPzWs" TargetMode="External"/><Relationship Id="rId2" Type="http://schemas.openxmlformats.org/officeDocument/2006/relationships/hyperlink" Target="https://t.me/joinchat/G57p7TdZ3SJFPzWs" TargetMode="External"/><Relationship Id="rId3" Type="http://schemas.openxmlformats.org/officeDocument/2006/relationships/hyperlink" Target="https://t.me/joinchat/FiqY06ndEOmBWRZs" TargetMode="External"/><Relationship Id="rId4" Type="http://schemas.openxmlformats.org/officeDocument/2006/relationships/hyperlink" Target="https://t.me/joinchat/FiqY06ndEOmBWRZs" TargetMode="External"/><Relationship Id="rId5" Type="http://schemas.openxmlformats.org/officeDocument/2006/relationships/hyperlink" Target="https://t.me/joinchat/Hb2Nr3KnebUf2mgj" TargetMode="External"/><Relationship Id="rId6" Type="http://schemas.openxmlformats.org/officeDocument/2006/relationships/hyperlink" Target="https://t.me/joinchat/Hb2Nr3KnebUf2mgj" TargetMode="External"/><Relationship Id="rId7" Type="http://schemas.openxmlformats.org/officeDocument/2006/relationships/image" Target="../media/image39.jpeg"/><Relationship Id="rId8" Type="http://schemas.openxmlformats.org/officeDocument/2006/relationships/hyperlink" Target="https://t.me/joinchat/A6oLnBN908nXGPMOH8RB1Q" TargetMode="External"/><Relationship Id="rId9" Type="http://schemas.openxmlformats.org/officeDocument/2006/relationships/hyperlink" Target="https://t.me/joinchat/A6oLnBN908nXGPMOH8RB1Q" TargetMode="External"/><Relationship Id="rId10" Type="http://schemas.openxmlformats.org/officeDocument/2006/relationships/image" Target="../media/image40.gif"/><Relationship Id="rId11" Type="http://schemas.openxmlformats.org/officeDocument/2006/relationships/image" Target="../media/image41.gif"/><Relationship Id="rId12" Type="http://schemas.openxmlformats.org/officeDocument/2006/relationships/image" Target="../media/image42.gif"/><Relationship Id="rId13" Type="http://schemas.openxmlformats.org/officeDocument/2006/relationships/image" Target="../media/image43.gif"/><Relationship Id="rId14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856160" y="3204720"/>
            <a:ext cx="9956880" cy="16520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Рекомендации по созданию Центров образования образования естественно-научной и технологической направленностей «Точка роста» </a:t>
            </a: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 2021 году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Рисунок 5" descr=""/>
          <p:cNvPicPr/>
          <p:nvPr/>
        </p:nvPicPr>
        <p:blipFill>
          <a:blip r:embed="rId1"/>
          <a:stretch/>
        </p:blipFill>
        <p:spPr>
          <a:xfrm>
            <a:off x="7605360" y="487440"/>
            <a:ext cx="1224720" cy="1359360"/>
          </a:xfrm>
          <a:prstGeom prst="rect">
            <a:avLst/>
          </a:prstGeom>
          <a:ln w="12600">
            <a:noFill/>
          </a:ln>
        </p:spPr>
      </p:pic>
      <p:sp>
        <p:nvSpPr>
          <p:cNvPr id="85" name="CustomShape 2"/>
          <p:cNvSpPr/>
          <p:nvPr/>
        </p:nvSpPr>
        <p:spPr>
          <a:xfrm rot="18919200">
            <a:off x="-1047240" y="4355640"/>
            <a:ext cx="3535560" cy="147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Рисунок 1" descr=""/>
          <p:cNvPicPr/>
          <p:nvPr/>
        </p:nvPicPr>
        <p:blipFill>
          <a:blip r:embed="rId2"/>
          <a:srcRect l="0" t="20188" r="38173" b="0"/>
          <a:stretch/>
        </p:blipFill>
        <p:spPr>
          <a:xfrm>
            <a:off x="1453680" y="303840"/>
            <a:ext cx="4537800" cy="166824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7" descr=""/>
          <p:cNvPicPr/>
          <p:nvPr/>
        </p:nvPicPr>
        <p:blipFill>
          <a:blip r:embed="rId3"/>
          <a:srcRect l="65709" t="0" r="0" b="0"/>
          <a:stretch/>
        </p:blipFill>
        <p:spPr>
          <a:xfrm>
            <a:off x="10165680" y="571680"/>
            <a:ext cx="1500480" cy="124596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1856160" y="4977720"/>
            <a:ext cx="7490880" cy="52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>
            <a:off x="10388520" y="6148800"/>
            <a:ext cx="1345680" cy="52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/>
          <a:p>
            <a:pPr algn="r">
              <a:lnSpc>
                <a:spcPct val="100000"/>
              </a:lnSpc>
            </a:pPr>
            <a:r>
              <a:rPr b="0" lang="ru-RU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Апрель 2021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0" name="CustomShape 5"/>
          <p:cNvSpPr/>
          <p:nvPr/>
        </p:nvSpPr>
        <p:spPr>
          <a:xfrm rot="16200000">
            <a:off x="11414160" y="5435640"/>
            <a:ext cx="109800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6"/>
          <p:cNvSpPr/>
          <p:nvPr/>
        </p:nvSpPr>
        <p:spPr>
          <a:xfrm rot="16200000">
            <a:off x="11734200" y="6275160"/>
            <a:ext cx="646200" cy="26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104840" y="36504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Как?*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838080" y="1506240"/>
            <a:ext cx="10515240" cy="4670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В соответствии с утвержденными Минпросвещения России методическими рекомендациями в </a:t>
            </a: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общеобразовательных организациях, расположенных в сельской местности и малых городах,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создана (обновлена) </a:t>
            </a: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материально-техническая база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для реализации программ </a:t>
            </a: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основного общего образования естественнонаучной и технологической направленностей и программ дополнительного образования соответствующей направленности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путем формирования на базе общеобразовательных организаций Центров образования «Точка роста» с целью развития современных компетенций и навыков у обучающихся, а также повышения качества образования.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Основной задачей Центров образования «Точка Роста» является </a:t>
            </a: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охват обучающихся общеобразовательных организаций программами основного общего и дополнительного образования на созданной (обновленной) материально-технической базе</a:t>
            </a: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,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в том числе с использованием дистанционных форм обучения и сетевой формы реализации образовательных программ.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Одновременно </a:t>
            </a: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субъектами Российской Федерации и образовательными организациями могут самостоятельно быть инициированы и реализованы аналогичные проекты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с целью реализации программ основного общего образования и программ дополнительного образования различных направленностей.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Значение количества организаций, в которых создана (обновлена) материально-техническая база и охвата детей  подлежат ежегодному уточнению по итогам проведения отборов на предоставление субсидии из федерального бюджета бюджетам субъектов Российской Федерации на финансовое обеспечение соответствующих мероприятий.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089720" y="6215760"/>
            <a:ext cx="5138640" cy="366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* Характеристика результата федерального проекта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104840" y="36504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Что изменится?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6509520" y="2494800"/>
            <a:ext cx="4779720" cy="20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Использование учебных кабинетов физики, химии, биологии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Использование пространств для проектной деятельности и дополнительного образования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4" name="Line 3"/>
          <p:cNvSpPr/>
          <p:nvPr/>
        </p:nvSpPr>
        <p:spPr>
          <a:xfrm>
            <a:off x="6279480" y="2494800"/>
            <a:ext cx="360" cy="2934360"/>
          </a:xfrm>
          <a:prstGeom prst="line">
            <a:avLst/>
          </a:prstGeom>
          <a:ln w="57240">
            <a:solidFill>
              <a:srgbClr val="0072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Рисунок 6" descr=""/>
          <p:cNvPicPr/>
          <p:nvPr/>
        </p:nvPicPr>
        <p:blipFill>
          <a:blip r:embed="rId1"/>
          <a:stretch/>
        </p:blipFill>
        <p:spPr>
          <a:xfrm>
            <a:off x="793440" y="2100240"/>
            <a:ext cx="5067000" cy="373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104840" y="36504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За счет чего?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650960" y="1772280"/>
            <a:ext cx="910620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Субсидия из федерального бюджета бюджету Республики Тыва на приобретение средств обучения и воспитания, оборудования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Софинансирование из республиканского бюджета мероприятий по созданию центров «Точка роста» (1%)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Реализация мероприятий по подготовке и созданию центров «Точка роста» в муниципалитете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Поддержка мероприятий, в том числе методическая и организационная, со стороны федерального и регионального операторов, проекта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1104840" y="1706760"/>
            <a:ext cx="545760" cy="109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1104840" y="2703240"/>
            <a:ext cx="545760" cy="109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1104840" y="3548880"/>
            <a:ext cx="545760" cy="109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1104840" y="4418640"/>
            <a:ext cx="545760" cy="109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104840" y="365040"/>
            <a:ext cx="966852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Документы на уровне образовательных организаций, информационная открытость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365640" y="1774800"/>
            <a:ext cx="8000640" cy="20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 создании Центра «Точка роста»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 назначении куратора, ответственного за функционирование и развитие Центра «Точка роста»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Об утверждении Положения о Центре «Точка роста»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Образовательные программы общего и дополнительного образования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3365640" y="4569480"/>
            <a:ext cx="8241840" cy="217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Создание раздела на сайте общеобразовательной организации «Центр «Точка роста»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Наличие информации об образовательных программах, оборудовании, плане работы, режиме занятий и пр.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Публикация сведений о функционировании Центра «Точка роста», в том числе о проводимых мероприятиях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653760" y="2082960"/>
            <a:ext cx="17290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72b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Локальные акты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647640" y="5062320"/>
            <a:ext cx="22482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72b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Информационная открытость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7" name="Line 6"/>
          <p:cNvSpPr/>
          <p:nvPr/>
        </p:nvSpPr>
        <p:spPr>
          <a:xfrm>
            <a:off x="3130560" y="1694520"/>
            <a:ext cx="360" cy="4887000"/>
          </a:xfrm>
          <a:prstGeom prst="line">
            <a:avLst/>
          </a:prstGeom>
          <a:ln w="57240">
            <a:solidFill>
              <a:srgbClr val="0072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7"/>
          <p:cNvSpPr/>
          <p:nvPr/>
        </p:nvSpPr>
        <p:spPr>
          <a:xfrm>
            <a:off x="647640" y="3588840"/>
            <a:ext cx="2248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72b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Образование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104840" y="23076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Показатели</a:t>
            </a: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 функционирования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546120" y="30405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3"/>
          <p:cNvSpPr/>
          <p:nvPr/>
        </p:nvSpPr>
        <p:spPr>
          <a:xfrm>
            <a:off x="1179720" y="1737360"/>
            <a:ext cx="9810360" cy="20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общеинтеллектуальной направленности с использованием средств обучения и воспитания Центра «Точка роста» (человек)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2" name="Line 4"/>
          <p:cNvSpPr/>
          <p:nvPr/>
        </p:nvSpPr>
        <p:spPr>
          <a:xfrm>
            <a:off x="955080" y="1442520"/>
            <a:ext cx="360" cy="4960800"/>
          </a:xfrm>
          <a:prstGeom prst="line">
            <a:avLst/>
          </a:prstGeom>
          <a:ln w="57240">
            <a:solidFill>
              <a:srgbClr val="0072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5"/>
          <p:cNvSpPr/>
          <p:nvPr/>
        </p:nvSpPr>
        <p:spPr>
          <a:xfrm>
            <a:off x="6095880" y="2381040"/>
            <a:ext cx="4505400" cy="3658320"/>
          </a:xfrm>
          <a:prstGeom prst="wedgeRectCallout">
            <a:avLst>
              <a:gd name="adj1" fmla="val -90070"/>
              <a:gd name="adj2" fmla="val -54931"/>
            </a:avLst>
          </a:prstGeom>
          <a:solidFill>
            <a:srgbClr val="ffffff"/>
          </a:solidFill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Показатель федерального проекта «Современная школа»: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Доля обучающихся общеобразовательных организаций, расположенных в сельской местности  и малых городах, в которых созданы и функционируют центры образования естественно-научной  и технологической направленностей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2021 – </a:t>
            </a: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20%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2024 – </a:t>
            </a: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85%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104840" y="230760"/>
            <a:ext cx="973188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Показатели</a:t>
            </a: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функционирования (федеральные)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546120" y="30405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66" name="Table 3"/>
          <p:cNvGraphicFramePr/>
          <p:nvPr/>
        </p:nvGraphicFramePr>
        <p:xfrm>
          <a:off x="797040" y="1148400"/>
          <a:ext cx="10492200" cy="5024160"/>
        </p:xfrm>
        <a:graphic>
          <a:graphicData uri="http://schemas.openxmlformats.org/drawingml/2006/table">
            <a:tbl>
              <a:tblPr/>
              <a:tblGrid>
                <a:gridCol w="523800"/>
                <a:gridCol w="3815280"/>
                <a:gridCol w="1956240"/>
                <a:gridCol w="2098440"/>
                <a:gridCol w="2098440"/>
              </a:tblGrid>
              <a:tr h="122976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№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Наименование индикатора (показателя)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Минимальное значение в год для общеобразовательных организаций, не являющихся малокомплектными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Минимальное значение в год для малокомплектных общеобразовательных организаций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Методика расчета минимального показателя в целом по субъекту Российской Федерации, в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138132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Численность обучающихся общеобразовательной организации, осваивающих два и более учебных предмета из числа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 и (или) курсы внеурочной деятельности общеинтеллектуальной направленности с использованием средств обучения и воспитания Центра «Точка роста» (человек)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	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300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(в год открытия - 150)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(в год открытия - 50)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Сумма значений показателя по всем обще­образовательным организациям, на базе которых создаются центры «Точка роста»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186012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средствобучения и воспитания Центра «Точка роста» (человек)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 случае, если в общеобразовательной организации, общая численность обучающихся меньше значения, указанного в показателе 1, значение показателя должно составлять не менее 20% от общей численности обучающихся. Для малокомплектных общеобразовательных организаций допускается отсутствие лицензии на дополнительное образование и реализуемых программ дополнительного образования.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60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(в год открытия - 30)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30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(в год открытия - 15)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Сумма значений показателя по всем обще­образовательным организациям, на базе которых создаются центры «Точка роста»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55296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оператора(%)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	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100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100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ahoma"/>
                        </a:rPr>
                        <a:t>100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104840" y="36504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Показатели функционирования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546120" y="30405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"/>
          <p:cNvSpPr/>
          <p:nvPr/>
        </p:nvSpPr>
        <p:spPr>
          <a:xfrm>
            <a:off x="1116360" y="2043360"/>
            <a:ext cx="9810360" cy="20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Численность обучающихся общеобразовательной организации, осваивающих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дополнительные общеобразовательные программы </a:t>
            </a: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технической и естественнонаучной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направленности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 использованием средств обучения и воспитания Центра «Точка роста» (человек);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Min 60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Наличие актуального документа о повышении квалификации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100%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0" name="Line 4"/>
          <p:cNvSpPr/>
          <p:nvPr/>
        </p:nvSpPr>
        <p:spPr>
          <a:xfrm>
            <a:off x="955080" y="1577160"/>
            <a:ext cx="360" cy="4960800"/>
          </a:xfrm>
          <a:prstGeom prst="line">
            <a:avLst/>
          </a:prstGeom>
          <a:ln w="57240">
            <a:solidFill>
              <a:srgbClr val="0072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104840" y="36504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Образовательные программы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46120" y="30405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3"/>
          <p:cNvSpPr/>
          <p:nvPr/>
        </p:nvSpPr>
        <p:spPr>
          <a:xfrm>
            <a:off x="1116360" y="2043360"/>
            <a:ext cx="9810360" cy="20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 algn="just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Минимальный набор направленностей образовательных программ – </a:t>
            </a: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естественно-научная и технологическая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(перечень может быть расширен, исходя из имеющихся условий и потребностей).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4" name="Line 4"/>
          <p:cNvSpPr/>
          <p:nvPr/>
        </p:nvSpPr>
        <p:spPr>
          <a:xfrm>
            <a:off x="955080" y="1577160"/>
            <a:ext cx="360" cy="4960800"/>
          </a:xfrm>
          <a:prstGeom prst="line">
            <a:avLst/>
          </a:prstGeom>
          <a:ln w="57240">
            <a:solidFill>
              <a:srgbClr val="0072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5"/>
          <p:cNvSpPr/>
          <p:nvPr/>
        </p:nvSpPr>
        <p:spPr>
          <a:xfrm>
            <a:off x="1719000" y="3811320"/>
            <a:ext cx="2287800" cy="20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«Физика»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«Химия»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«Биология»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4609800" y="3811320"/>
            <a:ext cx="2893320" cy="20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Не менее </a:t>
            </a: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1/3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объема внеурочной деятельности </a:t>
            </a: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естественно-научной и технологической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направленностей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8033400" y="3811320"/>
            <a:ext cx="3202920" cy="20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Дополнительные общеобразовательные программы </a:t>
            </a: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естественно-научной и технической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направленностей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104840" y="36504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Функции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Line 2"/>
          <p:cNvSpPr/>
          <p:nvPr/>
        </p:nvSpPr>
        <p:spPr>
          <a:xfrm>
            <a:off x="844920" y="1827720"/>
            <a:ext cx="360" cy="4228560"/>
          </a:xfrm>
          <a:prstGeom prst="line">
            <a:avLst/>
          </a:prstGeom>
          <a:ln w="57240">
            <a:solidFill>
              <a:srgbClr val="0072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3"/>
          <p:cNvSpPr/>
          <p:nvPr/>
        </p:nvSpPr>
        <p:spPr>
          <a:xfrm rot="5400000">
            <a:off x="861480" y="2137320"/>
            <a:ext cx="1623600" cy="113652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Федеральный оператор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1" name="CustomShape 4"/>
          <p:cNvSpPr/>
          <p:nvPr/>
        </p:nvSpPr>
        <p:spPr>
          <a:xfrm rot="5400000">
            <a:off x="6255720" y="-2119680"/>
            <a:ext cx="1055160" cy="9082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28160" rIns="11520" tIns="11520" bIns="11520" anchor="ctr"/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Организационно-техническое и информационное сопровождение;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Методическая поддержка и мониторинг.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2" name="CustomShape 5"/>
          <p:cNvSpPr/>
          <p:nvPr/>
        </p:nvSpPr>
        <p:spPr>
          <a:xfrm rot="5400000">
            <a:off x="861480" y="3675600"/>
            <a:ext cx="1623600" cy="113652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Региональный координатор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3" name="CustomShape 6"/>
          <p:cNvSpPr/>
          <p:nvPr/>
        </p:nvSpPr>
        <p:spPr>
          <a:xfrm rot="5400000">
            <a:off x="6152400" y="-581400"/>
            <a:ext cx="1262160" cy="9082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85320" rIns="7560" tIns="7560" bIns="7560" anchor="ctr"/>
          <a:p>
            <a:pPr lvl="1" marL="11448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Инфраструктурные листы и организация закупок;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11448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Соблюдение условий соответствия образовательных организаций требованиям;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11448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Организация повышения квалификации педагогов;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11448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Обеспечения взаимодействия центров «Точка роста» и иной инфраструктуры национального проекта «Образование»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4" name="CustomShape 7"/>
          <p:cNvSpPr/>
          <p:nvPr/>
        </p:nvSpPr>
        <p:spPr>
          <a:xfrm rot="5400000">
            <a:off x="861480" y="5110560"/>
            <a:ext cx="1623600" cy="113652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Центры «Точка роста»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5" name="CustomShape 8"/>
          <p:cNvSpPr/>
          <p:nvPr/>
        </p:nvSpPr>
        <p:spPr>
          <a:xfrm rot="5400000">
            <a:off x="6255720" y="853200"/>
            <a:ext cx="1055160" cy="9082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28160" rIns="11520" tIns="11520" bIns="11520" anchor="ctr"/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Организация образовательной деятельности с использованием нового оборудования;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Достижение показателей эффективности и качества образования;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Взаимодействие с Кванториумами, ИТ-кубами, иными центрами.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692720" y="2031840"/>
            <a:ext cx="9171360" cy="241272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 содержании инфраструктурных листов для Центров «Точка роста»</a:t>
            </a: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594720" y="2057760"/>
            <a:ext cx="993240" cy="18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1500" spc="-1" strike="noStrike">
                <a:solidFill>
                  <a:srgbClr val="dcdcdc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104840" y="36504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Повестка: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876600" y="1816200"/>
            <a:ext cx="10438200" cy="241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7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Методические рекомендации Минпросвещения России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по созданию Центров «Точка роста»: идеология, нормативная основа, образовательная деятельность.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107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 содержании инфраструктурных листов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для Центров «Точка роста».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107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Информационные ресурсы и каналы коммуникаций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профессиональных сообществ Центров «Точка роста».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696240" y="239400"/>
            <a:ext cx="1063188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8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Вариант оснащения «Профильный комплект»</a:t>
            </a:r>
            <a:endParaRPr b="0" lang="ru-RU" sz="405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31160" y="830520"/>
            <a:ext cx="49161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 u="sng" cap="all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Базовая (обязательная) часть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860760" y="1248120"/>
            <a:ext cx="4951080" cy="63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1800" spc="-1" strike="noStrike" cap="all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Естественнонаучная направленность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graphicFrame>
        <p:nvGraphicFramePr>
          <p:cNvPr id="191" name="Table 4"/>
          <p:cNvGraphicFramePr/>
          <p:nvPr/>
        </p:nvGraphicFramePr>
        <p:xfrm>
          <a:off x="1098720" y="1983240"/>
          <a:ext cx="4040640" cy="1099800"/>
        </p:xfrm>
        <a:graphic>
          <a:graphicData uri="http://schemas.openxmlformats.org/drawingml/2006/table">
            <a:tbl>
              <a:tblPr/>
              <a:tblGrid>
                <a:gridCol w="3399480"/>
                <a:gridCol w="641160"/>
              </a:tblGrid>
              <a:tr h="366480"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Цифровая лаборатория по биологии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 шт.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</a:tr>
              <a:tr h="366480"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Цифровая лаборатория по химии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 шт.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</a:tr>
              <a:tr h="366840"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Цифровая лаборатория по физике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 шт.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92" name="CustomShape 5"/>
          <p:cNvSpPr/>
          <p:nvPr/>
        </p:nvSpPr>
        <p:spPr>
          <a:xfrm>
            <a:off x="860760" y="3086640"/>
            <a:ext cx="2744280" cy="63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1800" spc="-1" strike="noStrike" cap="all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Компьютерное оборудование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graphicFrame>
        <p:nvGraphicFramePr>
          <p:cNvPr id="193" name="Table 6"/>
          <p:cNvGraphicFramePr/>
          <p:nvPr/>
        </p:nvGraphicFramePr>
        <p:xfrm>
          <a:off x="6310800" y="3706920"/>
          <a:ext cx="5239800" cy="1575360"/>
        </p:xfrm>
        <a:graphic>
          <a:graphicData uri="http://schemas.openxmlformats.org/drawingml/2006/table">
            <a:tbl>
              <a:tblPr/>
              <a:tblGrid>
                <a:gridCol w="5071320"/>
                <a:gridCol w="168480"/>
              </a:tblGrid>
              <a:tr h="405720">
                <a:tc>
                  <a:txBody>
                    <a:bodyPr lIns="9360" rIns="9360" tIns="936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  <a:tr h="405720">
                <a:tc>
                  <a:txBody>
                    <a:bodyPr lIns="9360" rIns="9360" tIns="936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Образовательный набор по механике, мехатронике и робототехнике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  <a:tr h="405720">
                <a:tc>
                  <a:txBody>
                    <a:bodyPr lIns="9360" rIns="9360" tIns="936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Четырёхосевой учебный робот- манипулятор с модульными сменными насадками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  <a:tr h="405720">
                <a:tc>
                  <a:txBody>
                    <a:bodyPr lIns="9360" rIns="9360" tIns="936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" name="Table 7"/>
          <p:cNvGraphicFramePr/>
          <p:nvPr/>
        </p:nvGraphicFramePr>
        <p:xfrm>
          <a:off x="6310800" y="1614240"/>
          <a:ext cx="4608360" cy="1608480"/>
        </p:xfrm>
        <a:graphic>
          <a:graphicData uri="http://schemas.openxmlformats.org/drawingml/2006/table">
            <a:tbl>
              <a:tblPr/>
              <a:tblGrid>
                <a:gridCol w="4089960"/>
                <a:gridCol w="518400"/>
              </a:tblGrid>
              <a:tr h="801720"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Цифровая лаборатория по биологии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Цифровая лаборатория по химии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Цифровая лаборатория по физике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Цифровая лаборатория по физиологии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  <a:tr h="207720"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Цифровая лаборатория по экологии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  <a:tr h="207720"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Цифровой микроскоп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  <a:tr h="207720"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Набор ОГЭ по химии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  <a:tr h="207720"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Учебная лаборатория по нейротехнологии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" name="Table 8"/>
          <p:cNvGraphicFramePr/>
          <p:nvPr/>
        </p:nvGraphicFramePr>
        <p:xfrm>
          <a:off x="1098720" y="3819960"/>
          <a:ext cx="4040640" cy="455400"/>
        </p:xfrm>
        <a:graphic>
          <a:graphicData uri="http://schemas.openxmlformats.org/drawingml/2006/table">
            <a:tbl>
              <a:tblPr/>
              <a:tblGrid>
                <a:gridCol w="3384720"/>
                <a:gridCol w="655920"/>
              </a:tblGrid>
              <a:tr h="227520"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Ноутбук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 шт.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</a:tr>
              <a:tr h="227880"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МФУ (принтер, сканер, копир)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 шт.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96" name="CustomShape 9"/>
          <p:cNvSpPr/>
          <p:nvPr/>
        </p:nvSpPr>
        <p:spPr>
          <a:xfrm>
            <a:off x="5812200" y="830520"/>
            <a:ext cx="51069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 u="sng" cap="all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Дополнительное </a:t>
            </a:r>
            <a:r>
              <a:rPr b="1" lang="ru-RU" sz="1900" spc="-1" strike="noStrike" u="sng" cap="all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оборудование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7" name="CustomShape 10"/>
          <p:cNvSpPr/>
          <p:nvPr/>
        </p:nvSpPr>
        <p:spPr>
          <a:xfrm>
            <a:off x="5993280" y="1239480"/>
            <a:ext cx="555696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1800" spc="-1" strike="noStrike" cap="all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Естественнонаучная направленность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8" name="CustomShape 11"/>
          <p:cNvSpPr/>
          <p:nvPr/>
        </p:nvSpPr>
        <p:spPr>
          <a:xfrm>
            <a:off x="5993280" y="3306600"/>
            <a:ext cx="576720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1800" spc="-1" strike="noStrike" cap="all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Технологическая направленность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9" name="CustomShape 12"/>
          <p:cNvSpPr/>
          <p:nvPr/>
        </p:nvSpPr>
        <p:spPr>
          <a:xfrm>
            <a:off x="6012720" y="5448960"/>
            <a:ext cx="441036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1800" spc="-1" strike="noStrike" cap="all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Компьютерное оборудование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graphicFrame>
        <p:nvGraphicFramePr>
          <p:cNvPr id="200" name="Table 13"/>
          <p:cNvGraphicFramePr/>
          <p:nvPr/>
        </p:nvGraphicFramePr>
        <p:xfrm>
          <a:off x="6310800" y="5849280"/>
          <a:ext cx="3741120" cy="153000"/>
        </p:xfrm>
        <a:graphic>
          <a:graphicData uri="http://schemas.openxmlformats.org/drawingml/2006/table">
            <a:tbl>
              <a:tblPr/>
              <a:tblGrid>
                <a:gridCol w="3620880"/>
                <a:gridCol w="120240"/>
              </a:tblGrid>
              <a:tr h="222840">
                <a:tc>
                  <a:txBody>
                    <a:bodyPr lIns="9360" rIns="9360" tIns="936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Ноутбук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  <a:tr h="222840">
                <a:tc>
                  <a:txBody>
                    <a:bodyPr lIns="9360" rIns="9360" tIns="936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Тележка-хранилище ноутбуков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9360" marR="9360">
                    <a:solidFill>
                      <a:srgbClr val="729fcf"/>
                    </a:solidFill>
                  </a:tcPr>
                </a:tc>
                <a:tc>
                  <a:tcPr marL="9360" marR="936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01" name="CustomShape 14"/>
          <p:cNvSpPr/>
          <p:nvPr/>
        </p:nvSpPr>
        <p:spPr>
          <a:xfrm>
            <a:off x="1098720" y="4812840"/>
            <a:ext cx="3741120" cy="1583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Профильный комплект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=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1" lang="ru-RU" sz="1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базовая (обязательная) часть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+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дополнительное оборудование (по выбору)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2" name="CustomShape 15"/>
          <p:cNvSpPr/>
          <p:nvPr/>
        </p:nvSpPr>
        <p:spPr>
          <a:xfrm>
            <a:off x="4602960" y="6387840"/>
            <a:ext cx="692964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050" spc="-1" strike="noStrike">
                <a:solidFill>
                  <a:srgbClr val="a7a7a7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594440" y="2275560"/>
            <a:ext cx="8053200" cy="174600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Информационные ресурсы и каналы коммуникаций профессиональных сообществ Центров «Точка роста».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594720" y="2057760"/>
            <a:ext cx="993240" cy="18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1500" spc="-1" strike="noStrike">
                <a:solidFill>
                  <a:srgbClr val="dcdcdc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Рисунок 13" descr=""/>
          <p:cNvPicPr/>
          <p:nvPr/>
        </p:nvPicPr>
        <p:blipFill>
          <a:blip r:embed="rId1"/>
          <a:stretch/>
        </p:blipFill>
        <p:spPr>
          <a:xfrm>
            <a:off x="2880720" y="1101240"/>
            <a:ext cx="1544760" cy="152244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619560" y="1566360"/>
            <a:ext cx="1989000" cy="95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>
              <a:lnSpc>
                <a:spcPct val="90000"/>
              </a:lnSpc>
            </a:pP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Репозиторий </a:t>
            </a: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
</a:t>
            </a: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методических</a:t>
            </a: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
</a:t>
            </a: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материалов: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993200" y="1438920"/>
            <a:ext cx="40669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>
              <a:lnSpc>
                <a:spcPct val="100000"/>
              </a:lnSpc>
            </a:pPr>
            <a:r>
              <a:rPr b="0" lang="ru-RU" sz="2000" spc="-1" strike="noStrike" u="sng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web.roskvantorium.ru</a:t>
            </a:r>
            <a:r>
              <a:rPr b="0" lang="ru-RU" sz="200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 u="sng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www.elducation.ru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626760" y="5308920"/>
            <a:ext cx="2250720" cy="66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>
              <a:lnSpc>
                <a:spcPct val="90000"/>
              </a:lnSpc>
            </a:pP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Каналы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коммуникаций: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09" name="Рисунок 14" descr=""/>
          <p:cNvPicPr/>
          <p:nvPr/>
        </p:nvPicPr>
        <p:blipFill>
          <a:blip r:embed="rId2"/>
          <a:stretch/>
        </p:blipFill>
        <p:spPr>
          <a:xfrm>
            <a:off x="10054800" y="4015080"/>
            <a:ext cx="786240" cy="748080"/>
          </a:xfrm>
          <a:prstGeom prst="rect">
            <a:avLst/>
          </a:prstGeom>
          <a:ln>
            <a:noFill/>
          </a:ln>
        </p:spPr>
      </p:pic>
      <p:pic>
        <p:nvPicPr>
          <p:cNvPr id="210" name="Рисунок 16" descr=""/>
          <p:cNvPicPr/>
          <p:nvPr/>
        </p:nvPicPr>
        <p:blipFill>
          <a:blip r:embed="rId3"/>
          <a:stretch/>
        </p:blipFill>
        <p:spPr>
          <a:xfrm>
            <a:off x="7841880" y="4019040"/>
            <a:ext cx="759600" cy="736560"/>
          </a:xfrm>
          <a:prstGeom prst="rect">
            <a:avLst/>
          </a:prstGeom>
          <a:ln>
            <a:noFill/>
          </a:ln>
        </p:spPr>
      </p:pic>
      <p:pic>
        <p:nvPicPr>
          <p:cNvPr id="211" name="Рисунок 17" descr=""/>
          <p:cNvPicPr/>
          <p:nvPr/>
        </p:nvPicPr>
        <p:blipFill>
          <a:blip r:embed="rId4"/>
          <a:stretch/>
        </p:blipFill>
        <p:spPr>
          <a:xfrm>
            <a:off x="5650560" y="4122360"/>
            <a:ext cx="631080" cy="548640"/>
          </a:xfrm>
          <a:prstGeom prst="rect">
            <a:avLst/>
          </a:prstGeom>
          <a:ln>
            <a:noFill/>
          </a:ln>
        </p:spPr>
      </p:pic>
      <p:pic>
        <p:nvPicPr>
          <p:cNvPr id="212" name="Рисунок 18" descr=""/>
          <p:cNvPicPr/>
          <p:nvPr/>
        </p:nvPicPr>
        <p:blipFill>
          <a:blip r:embed="rId5"/>
          <a:stretch/>
        </p:blipFill>
        <p:spPr>
          <a:xfrm>
            <a:off x="3434040" y="4030920"/>
            <a:ext cx="724680" cy="724680"/>
          </a:xfrm>
          <a:prstGeom prst="rect">
            <a:avLst/>
          </a:prstGeom>
          <a:ln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562680" y="2829240"/>
            <a:ext cx="2346840" cy="41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Контакты: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516600" y="3224520"/>
            <a:ext cx="2787120" cy="65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ts val="894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3369240" y="3191760"/>
            <a:ext cx="2359440" cy="37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7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"/>
              </a:rPr>
              <a:t>https://eit.edu.ru/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6" name="CustomShape 7"/>
          <p:cNvSpPr/>
          <p:nvPr/>
        </p:nvSpPr>
        <p:spPr>
          <a:xfrm>
            <a:off x="8634600" y="3223800"/>
            <a:ext cx="2511000" cy="37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7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"/>
              </a:rPr>
              <a:t>+ 7 (495) 231-19-16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7" name="CustomShape 8"/>
          <p:cNvSpPr/>
          <p:nvPr/>
        </p:nvSpPr>
        <p:spPr>
          <a:xfrm>
            <a:off x="5969160" y="3191760"/>
            <a:ext cx="2114640" cy="37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7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"/>
              </a:rPr>
              <a:t>npo@apkpro.ru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18" name="Рисунок 30" descr=""/>
          <p:cNvPicPr/>
          <p:nvPr/>
        </p:nvPicPr>
        <p:blipFill>
          <a:blip r:embed="rId6"/>
          <a:stretch/>
        </p:blipFill>
        <p:spPr>
          <a:xfrm>
            <a:off x="2956320" y="4824000"/>
            <a:ext cx="1680120" cy="1641240"/>
          </a:xfrm>
          <a:prstGeom prst="rect">
            <a:avLst/>
          </a:prstGeom>
          <a:ln>
            <a:noFill/>
          </a:ln>
        </p:spPr>
      </p:pic>
      <p:pic>
        <p:nvPicPr>
          <p:cNvPr id="219" name="Рисунок 31" descr=""/>
          <p:cNvPicPr/>
          <p:nvPr/>
        </p:nvPicPr>
        <p:blipFill>
          <a:blip r:embed="rId7"/>
          <a:stretch/>
        </p:blipFill>
        <p:spPr>
          <a:xfrm>
            <a:off x="5149080" y="4824000"/>
            <a:ext cx="1641240" cy="1641240"/>
          </a:xfrm>
          <a:prstGeom prst="rect">
            <a:avLst/>
          </a:prstGeom>
          <a:ln>
            <a:noFill/>
          </a:ln>
        </p:spPr>
      </p:pic>
      <p:pic>
        <p:nvPicPr>
          <p:cNvPr id="220" name="Рисунок 32" descr=""/>
          <p:cNvPicPr/>
          <p:nvPr/>
        </p:nvPicPr>
        <p:blipFill>
          <a:blip r:embed="rId8"/>
          <a:stretch/>
        </p:blipFill>
        <p:spPr>
          <a:xfrm>
            <a:off x="7371720" y="4824000"/>
            <a:ext cx="1631880" cy="1641240"/>
          </a:xfrm>
          <a:prstGeom prst="rect">
            <a:avLst/>
          </a:prstGeom>
          <a:ln>
            <a:noFill/>
          </a:ln>
        </p:spPr>
      </p:pic>
      <p:pic>
        <p:nvPicPr>
          <p:cNvPr id="221" name="Рисунок 33" descr=""/>
          <p:cNvPicPr/>
          <p:nvPr/>
        </p:nvPicPr>
        <p:blipFill>
          <a:blip r:embed="rId9"/>
          <a:stretch/>
        </p:blipFill>
        <p:spPr>
          <a:xfrm>
            <a:off x="9585000" y="4831200"/>
            <a:ext cx="1615680" cy="1615680"/>
          </a:xfrm>
          <a:prstGeom prst="rect">
            <a:avLst/>
          </a:prstGeom>
          <a:ln>
            <a:noFill/>
          </a:ln>
        </p:spPr>
      </p:pic>
      <p:sp>
        <p:nvSpPr>
          <p:cNvPr id="222" name="CustomShape 9"/>
          <p:cNvSpPr/>
          <p:nvPr/>
        </p:nvSpPr>
        <p:spPr>
          <a:xfrm>
            <a:off x="3390120" y="2829240"/>
            <a:ext cx="2346840" cy="41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Сайт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3" name="CustomShape 10"/>
          <p:cNvSpPr/>
          <p:nvPr/>
        </p:nvSpPr>
        <p:spPr>
          <a:xfrm>
            <a:off x="6010920" y="2829240"/>
            <a:ext cx="2346840" cy="41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Почта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4" name="CustomShape 11"/>
          <p:cNvSpPr/>
          <p:nvPr/>
        </p:nvSpPr>
        <p:spPr>
          <a:xfrm>
            <a:off x="8650440" y="2829240"/>
            <a:ext cx="2346840" cy="41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ru-RU" sz="2139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Телефон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5" name="CustomShape 12"/>
          <p:cNvSpPr/>
          <p:nvPr/>
        </p:nvSpPr>
        <p:spPr>
          <a:xfrm>
            <a:off x="414360" y="280440"/>
            <a:ext cx="9640080" cy="90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64bde1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    </a:t>
            </a: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Ресурсы федерального оператора сети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    </a:t>
            </a: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Центров «Точка роста»: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1026000" y="272520"/>
            <a:ext cx="5831640" cy="117756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64bde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</a:t>
            </a:r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Ресурсы    федеральных центров: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7" name="Picture 2" descr=""/>
          <p:cNvPicPr/>
          <p:nvPr/>
        </p:nvPicPr>
        <p:blipFill>
          <a:blip r:embed="rId1"/>
          <a:stretch/>
        </p:blipFill>
        <p:spPr>
          <a:xfrm>
            <a:off x="7287480" y="1292760"/>
            <a:ext cx="1540080" cy="1540080"/>
          </a:xfrm>
          <a:prstGeom prst="rect">
            <a:avLst/>
          </a:prstGeom>
          <a:ln>
            <a:noFill/>
          </a:ln>
        </p:spPr>
      </p:pic>
      <p:pic>
        <p:nvPicPr>
          <p:cNvPr id="228" name="Picture 4" descr=""/>
          <p:cNvPicPr/>
          <p:nvPr/>
        </p:nvPicPr>
        <p:blipFill>
          <a:blip r:embed="rId2"/>
          <a:stretch/>
        </p:blipFill>
        <p:spPr>
          <a:xfrm>
            <a:off x="7333200" y="3059280"/>
            <a:ext cx="1494000" cy="1494000"/>
          </a:xfrm>
          <a:prstGeom prst="rect">
            <a:avLst/>
          </a:prstGeom>
          <a:ln>
            <a:noFill/>
          </a:ln>
        </p:spPr>
      </p:pic>
      <p:pic>
        <p:nvPicPr>
          <p:cNvPr id="229" name="Picture 6" descr=""/>
          <p:cNvPicPr/>
          <p:nvPr/>
        </p:nvPicPr>
        <p:blipFill>
          <a:blip r:embed="rId3"/>
          <a:stretch/>
        </p:blipFill>
        <p:spPr>
          <a:xfrm>
            <a:off x="214560" y="3438000"/>
            <a:ext cx="753480" cy="73728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1090440" y="1632960"/>
            <a:ext cx="5371920" cy="119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12529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b="0" lang="ru-RU" sz="1800" spc="-1" strike="noStrike">
                <a:solidFill>
                  <a:srgbClr val="212529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http://vcht.center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5"/>
              </a:rPr>
              <a:t>/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1193760" y="3345120"/>
            <a:ext cx="4659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12529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Корпоративный университет Российского движения школьников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  <a:hlinkClick r:id="rId6"/>
              </a:rPr>
              <a:t>https://rdsh.education</a:t>
            </a:r>
            <a:r>
              <a:rPr b="1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  <a:hlinkClick r:id="rId7"/>
              </a:rPr>
              <a:t>/</a:t>
            </a:r>
            <a:r>
              <a:rPr b="1" lang="ru-RU" sz="1800" spc="-1" strike="noStrike">
                <a:solidFill>
                  <a:srgbClr val="212529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32" name="Picture 8" descr=""/>
          <p:cNvPicPr/>
          <p:nvPr/>
        </p:nvPicPr>
        <p:blipFill>
          <a:blip r:embed="rId8"/>
          <a:stretch/>
        </p:blipFill>
        <p:spPr>
          <a:xfrm>
            <a:off x="280080" y="1632960"/>
            <a:ext cx="753480" cy="934560"/>
          </a:xfrm>
          <a:prstGeom prst="rect">
            <a:avLst/>
          </a:prstGeom>
          <a:ln>
            <a:noFill/>
          </a:ln>
        </p:spPr>
      </p:pic>
      <p:pic>
        <p:nvPicPr>
          <p:cNvPr id="233" name="Рисунок 3" descr=""/>
          <p:cNvPicPr/>
          <p:nvPr/>
        </p:nvPicPr>
        <p:blipFill>
          <a:blip r:embed="rId9"/>
          <a:stretch/>
        </p:blipFill>
        <p:spPr>
          <a:xfrm>
            <a:off x="169560" y="5045400"/>
            <a:ext cx="856440" cy="856440"/>
          </a:xfrm>
          <a:prstGeom prst="rect">
            <a:avLst/>
          </a:prstGeom>
          <a:ln>
            <a:noFill/>
          </a:ln>
        </p:spPr>
      </p:pic>
      <p:pic>
        <p:nvPicPr>
          <p:cNvPr id="234" name="Рисунок 5" descr=""/>
          <p:cNvPicPr/>
          <p:nvPr/>
        </p:nvPicPr>
        <p:blipFill>
          <a:blip r:embed="rId10"/>
          <a:stretch/>
        </p:blipFill>
        <p:spPr>
          <a:xfrm>
            <a:off x="1166400" y="5045400"/>
            <a:ext cx="5012280" cy="1336680"/>
          </a:xfrm>
          <a:prstGeom prst="rect">
            <a:avLst/>
          </a:prstGeom>
          <a:ln>
            <a:noFill/>
          </a:ln>
        </p:spPr>
      </p:pic>
      <p:pic>
        <p:nvPicPr>
          <p:cNvPr id="235" name="Рисунок 6" descr=""/>
          <p:cNvPicPr/>
          <p:nvPr/>
        </p:nvPicPr>
        <p:blipFill>
          <a:blip r:embed="rId11"/>
          <a:stretch/>
        </p:blipFill>
        <p:spPr>
          <a:xfrm>
            <a:off x="7287480" y="4660920"/>
            <a:ext cx="1554840" cy="155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85040" y="1897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64bde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</a:t>
            </a:r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Каналы коммуникаций: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7" name="Picture 2" descr=""/>
          <p:cNvPicPr/>
          <p:nvPr/>
        </p:nvPicPr>
        <p:blipFill>
          <a:blip r:embed="rId1"/>
          <a:stretch/>
        </p:blipFill>
        <p:spPr>
          <a:xfrm>
            <a:off x="838080" y="1959480"/>
            <a:ext cx="1257120" cy="1257120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2265480" y="2645280"/>
            <a:ext cx="23587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3"/>
          <p:cNvSpPr/>
          <p:nvPr/>
        </p:nvSpPr>
        <p:spPr>
          <a:xfrm>
            <a:off x="8593560" y="2539800"/>
            <a:ext cx="3312000" cy="96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900" spc="-1" strike="noStrike" u="sng">
                <a:solidFill>
                  <a:srgbClr val="0000ff"/>
                </a:solidFill>
                <a:uFill>
                  <a:solidFill>
                    <a:srgbClr val="0563c1"/>
                  </a:solidFill>
                </a:uFill>
                <a:latin typeface="Calibri"/>
                <a:ea typeface="Calibri"/>
                <a:hlinkClick r:id="rId2"/>
              </a:rPr>
              <a:t>instagram.com/</a:t>
            </a:r>
            <a:r>
              <a:rPr b="0" lang="ru-RU" sz="1900" spc="-1" strike="noStrike" u="sng">
                <a:solidFill>
                  <a:srgbClr val="0000ff"/>
                </a:solidFill>
                <a:uFill>
                  <a:solidFill>
                    <a:srgbClr val="0563c1"/>
                  </a:solidFill>
                </a:uFill>
                <a:latin typeface="Calibri"/>
                <a:ea typeface="Calibri"/>
                <a:hlinkClick r:id="rId3"/>
              </a:rPr>
              <a:t>tochka_rosta_official?igshid</a:t>
            </a:r>
            <a:r>
              <a:rPr b="0" lang="ru-RU" sz="1900" spc="-1" strike="noStrike" u="sng">
                <a:solidFill>
                  <a:srgbClr val="0000ff"/>
                </a:solidFill>
                <a:uFill>
                  <a:solidFill>
                    <a:srgbClr val="0563c1"/>
                  </a:solidFill>
                </a:uFill>
                <a:latin typeface="Calibri"/>
                <a:ea typeface="Calibri"/>
                <a:hlinkClick r:id="rId4"/>
              </a:rPr>
              <a:t>=1bwnj7o12w292</a:t>
            </a:r>
            <a:r>
              <a:rPr b="0" lang="ru-RU" sz="1900" spc="-1" strike="noStrike">
                <a:solidFill>
                  <a:srgbClr val="64bde1"/>
                </a:solidFill>
                <a:uFill>
                  <a:solidFill>
                    <a:srgbClr val="0563c1"/>
                  </a:solidFill>
                </a:uFill>
                <a:latin typeface="Calibri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40" name="Picture 4" descr=""/>
          <p:cNvPicPr/>
          <p:nvPr/>
        </p:nvPicPr>
        <p:blipFill>
          <a:blip r:embed="rId5"/>
          <a:stretch/>
        </p:blipFill>
        <p:spPr>
          <a:xfrm>
            <a:off x="7266240" y="2039040"/>
            <a:ext cx="1212120" cy="1212120"/>
          </a:xfrm>
          <a:prstGeom prst="rect">
            <a:avLst/>
          </a:prstGeom>
          <a:ln>
            <a:noFill/>
          </a:ln>
        </p:spPr>
      </p:pic>
      <p:pic>
        <p:nvPicPr>
          <p:cNvPr id="241" name="Picture 2" descr=""/>
          <p:cNvPicPr/>
          <p:nvPr/>
        </p:nvPicPr>
        <p:blipFill>
          <a:blip r:embed="rId6"/>
          <a:stretch/>
        </p:blipFill>
        <p:spPr>
          <a:xfrm>
            <a:off x="863640" y="3411720"/>
            <a:ext cx="1205640" cy="1205640"/>
          </a:xfrm>
          <a:prstGeom prst="rect">
            <a:avLst/>
          </a:prstGeom>
          <a:ln>
            <a:noFill/>
          </a:ln>
        </p:spPr>
      </p:pic>
      <p:sp>
        <p:nvSpPr>
          <p:cNvPr id="242" name="CustomShape 4"/>
          <p:cNvSpPr/>
          <p:nvPr/>
        </p:nvSpPr>
        <p:spPr>
          <a:xfrm>
            <a:off x="2205360" y="3902760"/>
            <a:ext cx="2479320" cy="9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7"/>
              </a:rPr>
              <a:t>https://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8"/>
              </a:rPr>
              <a:t>t.me/joinchat/J0_WEBYIj7jxUL7G1s6Iug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43" name="Picture 4" descr=""/>
          <p:cNvPicPr/>
          <p:nvPr/>
        </p:nvPicPr>
        <p:blipFill>
          <a:blip r:embed="rId9"/>
          <a:stretch/>
        </p:blipFill>
        <p:spPr>
          <a:xfrm>
            <a:off x="7272720" y="3411720"/>
            <a:ext cx="1205640" cy="1205640"/>
          </a:xfrm>
          <a:prstGeom prst="rect">
            <a:avLst/>
          </a:prstGeom>
          <a:ln>
            <a:noFill/>
          </a:ln>
        </p:spPr>
      </p:pic>
      <p:sp>
        <p:nvSpPr>
          <p:cNvPr id="244" name="CustomShape 5"/>
          <p:cNvSpPr/>
          <p:nvPr/>
        </p:nvSpPr>
        <p:spPr>
          <a:xfrm>
            <a:off x="8635680" y="3902760"/>
            <a:ext cx="3125160" cy="9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0"/>
              </a:rPr>
              <a:t>https://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1"/>
              </a:rPr>
              <a:t>t.me/joinchat/FwMR1hUstUUnjeTn9NZMyA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45" name="Picture 6" descr=""/>
          <p:cNvPicPr/>
          <p:nvPr/>
        </p:nvPicPr>
        <p:blipFill>
          <a:blip r:embed="rId12"/>
          <a:stretch/>
        </p:blipFill>
        <p:spPr>
          <a:xfrm>
            <a:off x="838080" y="4812480"/>
            <a:ext cx="1231200" cy="1231200"/>
          </a:xfrm>
          <a:prstGeom prst="rect">
            <a:avLst/>
          </a:prstGeom>
          <a:ln>
            <a:noFill/>
          </a:ln>
        </p:spPr>
      </p:pic>
      <p:sp>
        <p:nvSpPr>
          <p:cNvPr id="246" name="CustomShape 6"/>
          <p:cNvSpPr/>
          <p:nvPr/>
        </p:nvSpPr>
        <p:spPr>
          <a:xfrm>
            <a:off x="2111040" y="5397840"/>
            <a:ext cx="2667600" cy="9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3"/>
              </a:rPr>
              <a:t>https://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4"/>
              </a:rPr>
              <a:t>t.me/joinchat/J0_WEBSoW-UapV2Q5e9PCA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47" name="Picture 8" descr=""/>
          <p:cNvPicPr/>
          <p:nvPr/>
        </p:nvPicPr>
        <p:blipFill>
          <a:blip r:embed="rId15"/>
          <a:stretch/>
        </p:blipFill>
        <p:spPr>
          <a:xfrm>
            <a:off x="7266240" y="4812480"/>
            <a:ext cx="1326600" cy="1326600"/>
          </a:xfrm>
          <a:prstGeom prst="rect">
            <a:avLst/>
          </a:prstGeom>
          <a:ln>
            <a:noFill/>
          </a:ln>
        </p:spPr>
      </p:pic>
      <p:sp>
        <p:nvSpPr>
          <p:cNvPr id="248" name="CustomShape 7"/>
          <p:cNvSpPr/>
          <p:nvPr/>
        </p:nvSpPr>
        <p:spPr>
          <a:xfrm>
            <a:off x="8593560" y="5397840"/>
            <a:ext cx="3553560" cy="9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6"/>
              </a:rPr>
              <a:t>https://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7"/>
              </a:rPr>
              <a:t>t.me/joinchat/J0_WEEV-QNZIzKQ4z5ZH7A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9" name="CustomShape 8"/>
          <p:cNvSpPr/>
          <p:nvPr/>
        </p:nvSpPr>
        <p:spPr>
          <a:xfrm rot="16200000">
            <a:off x="6364800" y="5401440"/>
            <a:ext cx="111816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0000"/>
              </a:lnSpc>
            </a:pPr>
            <a:r>
              <a:rPr b="0" lang="ru-RU" sz="140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Технология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0" name="CustomShape 9"/>
          <p:cNvSpPr/>
          <p:nvPr/>
        </p:nvSpPr>
        <p:spPr>
          <a:xfrm rot="16200000">
            <a:off x="6258240" y="3883680"/>
            <a:ext cx="133128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0000"/>
              </a:lnSpc>
            </a:pPr>
            <a:r>
              <a:rPr b="0" lang="ru-RU" sz="140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Информатика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1" name="CustomShape 10"/>
          <p:cNvSpPr/>
          <p:nvPr/>
        </p:nvSpPr>
        <p:spPr>
          <a:xfrm rot="16200000">
            <a:off x="87480" y="3912480"/>
            <a:ext cx="133128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0000"/>
              </a:lnSpc>
            </a:pPr>
            <a:r>
              <a:rPr b="0" lang="ru-RU" sz="140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Руководители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2" name="CustomShape 11"/>
          <p:cNvSpPr/>
          <p:nvPr/>
        </p:nvSpPr>
        <p:spPr>
          <a:xfrm rot="16200000">
            <a:off x="452520" y="5247000"/>
            <a:ext cx="60120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0000"/>
              </a:lnSpc>
            </a:pPr>
            <a:r>
              <a:rPr b="0" lang="ru-RU" sz="140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ОБЖ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53" name="Рисунок 22" descr=""/>
          <p:cNvPicPr/>
          <p:nvPr/>
        </p:nvPicPr>
        <p:blipFill>
          <a:blip r:embed="rId18"/>
          <a:stretch/>
        </p:blipFill>
        <p:spPr>
          <a:xfrm>
            <a:off x="2941200" y="1959480"/>
            <a:ext cx="759600" cy="736560"/>
          </a:xfrm>
          <a:prstGeom prst="rect">
            <a:avLst/>
          </a:prstGeom>
          <a:ln>
            <a:noFill/>
          </a:ln>
        </p:spPr>
      </p:pic>
      <p:pic>
        <p:nvPicPr>
          <p:cNvPr id="254" name="Рисунок 23" descr=""/>
          <p:cNvPicPr/>
          <p:nvPr/>
        </p:nvPicPr>
        <p:blipFill>
          <a:blip r:embed="rId19"/>
          <a:stretch/>
        </p:blipFill>
        <p:spPr>
          <a:xfrm>
            <a:off x="9633600" y="1914120"/>
            <a:ext cx="786240" cy="748080"/>
          </a:xfrm>
          <a:prstGeom prst="rect">
            <a:avLst/>
          </a:prstGeom>
          <a:ln>
            <a:noFill/>
          </a:ln>
        </p:spPr>
      </p:pic>
      <p:pic>
        <p:nvPicPr>
          <p:cNvPr id="255" name="Picture 10" descr=""/>
          <p:cNvPicPr/>
          <p:nvPr/>
        </p:nvPicPr>
        <p:blipFill>
          <a:blip r:embed="rId20"/>
          <a:stretch/>
        </p:blipFill>
        <p:spPr>
          <a:xfrm>
            <a:off x="5139360" y="4028400"/>
            <a:ext cx="1178280" cy="117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2205360" y="2707200"/>
            <a:ext cx="2479320" cy="9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https://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t.me/joinchat/G57p7TdZ3SJFPzWs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8635680" y="2707200"/>
            <a:ext cx="3125160" cy="9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3"/>
              </a:rPr>
              <a:t>https://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t.me/joinchat/FiqY06ndEOmBWRZs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2111040" y="4201920"/>
            <a:ext cx="2667600" cy="9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5"/>
              </a:rPr>
              <a:t>https://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6"/>
              </a:rPr>
              <a:t>t.me/joinchat/Hb2Nr3KnebUf2mgj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9" name="CustomShape 4"/>
          <p:cNvSpPr/>
          <p:nvPr/>
        </p:nvSpPr>
        <p:spPr>
          <a:xfrm rot="16200000">
            <a:off x="6445440" y="4205520"/>
            <a:ext cx="95652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0000"/>
              </a:lnSpc>
            </a:pPr>
            <a:r>
              <a:rPr b="0" lang="ru-RU" sz="140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Шахматы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60" name="CustomShape 5"/>
          <p:cNvSpPr/>
          <p:nvPr/>
        </p:nvSpPr>
        <p:spPr>
          <a:xfrm rot="16200000">
            <a:off x="6445440" y="2687760"/>
            <a:ext cx="95652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0000"/>
              </a:lnSpc>
            </a:pPr>
            <a:r>
              <a:rPr b="0" lang="ru-RU" sz="140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Биология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61" name="CustomShape 6"/>
          <p:cNvSpPr/>
          <p:nvPr/>
        </p:nvSpPr>
        <p:spPr>
          <a:xfrm rot="16200000">
            <a:off x="363960" y="2716920"/>
            <a:ext cx="77796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0000"/>
              </a:lnSpc>
            </a:pPr>
            <a:r>
              <a:rPr b="0" lang="ru-RU" sz="140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Физика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62" name="CustomShape 7"/>
          <p:cNvSpPr/>
          <p:nvPr/>
        </p:nvSpPr>
        <p:spPr>
          <a:xfrm rot="16200000">
            <a:off x="395280" y="4051440"/>
            <a:ext cx="71568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0000"/>
              </a:lnSpc>
            </a:pPr>
            <a:r>
              <a:rPr b="0" lang="ru-RU" sz="1400" spc="-1" strike="noStrike">
                <a:solidFill>
                  <a:srgbClr val="37507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Химия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63" name="Picture 10" descr=""/>
          <p:cNvPicPr/>
          <p:nvPr/>
        </p:nvPicPr>
        <p:blipFill>
          <a:blip r:embed="rId7"/>
          <a:stretch/>
        </p:blipFill>
        <p:spPr>
          <a:xfrm>
            <a:off x="5139360" y="3023640"/>
            <a:ext cx="1178280" cy="1178280"/>
          </a:xfrm>
          <a:prstGeom prst="rect">
            <a:avLst/>
          </a:prstGeom>
          <a:ln>
            <a:noFill/>
          </a:ln>
        </p:spPr>
      </p:pic>
      <p:sp>
        <p:nvSpPr>
          <p:cNvPr id="264" name="CustomShape 8"/>
          <p:cNvSpPr/>
          <p:nvPr/>
        </p:nvSpPr>
        <p:spPr>
          <a:xfrm>
            <a:off x="8593560" y="4201920"/>
            <a:ext cx="3167640" cy="9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8"/>
              </a:rPr>
              <a:t>https://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9"/>
              </a:rPr>
              <a:t>t.me/joinchat/A6oLnBN908nXGPMOH8RB1Q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65" name="Picture 8" descr=""/>
          <p:cNvPicPr/>
          <p:nvPr/>
        </p:nvPicPr>
        <p:blipFill>
          <a:blip r:embed="rId10"/>
          <a:stretch/>
        </p:blipFill>
        <p:spPr>
          <a:xfrm>
            <a:off x="821520" y="3616560"/>
            <a:ext cx="1289160" cy="1289160"/>
          </a:xfrm>
          <a:prstGeom prst="rect">
            <a:avLst/>
          </a:prstGeom>
          <a:ln>
            <a:noFill/>
          </a:ln>
        </p:spPr>
      </p:pic>
      <p:pic>
        <p:nvPicPr>
          <p:cNvPr id="266" name="Picture 10" descr=""/>
          <p:cNvPicPr/>
          <p:nvPr/>
        </p:nvPicPr>
        <p:blipFill>
          <a:blip r:embed="rId11"/>
          <a:stretch/>
        </p:blipFill>
        <p:spPr>
          <a:xfrm>
            <a:off x="821520" y="2185920"/>
            <a:ext cx="1293120" cy="1293120"/>
          </a:xfrm>
          <a:prstGeom prst="rect">
            <a:avLst/>
          </a:prstGeom>
          <a:ln>
            <a:noFill/>
          </a:ln>
        </p:spPr>
      </p:pic>
      <p:pic>
        <p:nvPicPr>
          <p:cNvPr id="267" name="Picture 12" descr=""/>
          <p:cNvPicPr/>
          <p:nvPr/>
        </p:nvPicPr>
        <p:blipFill>
          <a:blip r:embed="rId12"/>
          <a:stretch/>
        </p:blipFill>
        <p:spPr>
          <a:xfrm>
            <a:off x="7266240" y="2247480"/>
            <a:ext cx="1369080" cy="1369080"/>
          </a:xfrm>
          <a:prstGeom prst="rect">
            <a:avLst/>
          </a:prstGeom>
          <a:ln>
            <a:noFill/>
          </a:ln>
        </p:spPr>
      </p:pic>
      <p:pic>
        <p:nvPicPr>
          <p:cNvPr id="268" name="Picture 2" descr=""/>
          <p:cNvPicPr/>
          <p:nvPr/>
        </p:nvPicPr>
        <p:blipFill>
          <a:blip r:embed="rId13"/>
          <a:stretch/>
        </p:blipFill>
        <p:spPr>
          <a:xfrm>
            <a:off x="7266240" y="3659760"/>
            <a:ext cx="1380960" cy="1380960"/>
          </a:xfrm>
          <a:prstGeom prst="rect">
            <a:avLst/>
          </a:prstGeom>
          <a:ln>
            <a:noFill/>
          </a:ln>
        </p:spPr>
      </p:pic>
      <p:sp>
        <p:nvSpPr>
          <p:cNvPr id="269" name="CustomShape 9"/>
          <p:cNvSpPr/>
          <p:nvPr/>
        </p:nvSpPr>
        <p:spPr>
          <a:xfrm>
            <a:off x="185040" y="189720"/>
            <a:ext cx="10515240" cy="1325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64bde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</a:t>
            </a:r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Каналы коммуникаций: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018440" y="1250280"/>
            <a:ext cx="5731200" cy="4883400"/>
          </a:xfrm>
          <a:prstGeom prst="rect">
            <a:avLst/>
          </a:prstGeom>
          <a:solidFill>
            <a:schemeClr val="bg1">
              <a:lumMod val="95000"/>
            </a:schemeClr>
          </a:solidFill>
          <a:ln w="28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468080" y="3564720"/>
            <a:ext cx="4522320" cy="2111760"/>
          </a:xfrm>
          <a:prstGeom prst="rect">
            <a:avLst/>
          </a:prstGeom>
          <a:solidFill>
            <a:schemeClr val="bg1"/>
          </a:solidFill>
          <a:ln w="28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7326720" y="1729080"/>
            <a:ext cx="4745160" cy="352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Распоряжение Министерства просвещения Российской Федерации №P-6 от 12 января 2021 года о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создании на базе общеобразовательных организаций, расположенных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
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 сельской местности и малых городах, центров образования естественно-научной и технологической направленностей»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8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6239520" y="3094200"/>
            <a:ext cx="1086840" cy="1706040"/>
          </a:xfrm>
          <a:prstGeom prst="curvedLeftArrow">
            <a:avLst>
              <a:gd name="adj1" fmla="val 25000"/>
              <a:gd name="adj2" fmla="val 78479"/>
              <a:gd name="adj3" fmla="val 25000"/>
            </a:avLst>
          </a:prstGeom>
          <a:solidFill>
            <a:srgbClr val="ffffff"/>
          </a:solidFill>
          <a:ln w="12600">
            <a:solidFill>
              <a:schemeClr val="bg1">
                <a:lumMod val="6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5"/>
          <p:cNvSpPr/>
          <p:nvPr/>
        </p:nvSpPr>
        <p:spPr>
          <a:xfrm>
            <a:off x="6095880" y="2795400"/>
            <a:ext cx="653760" cy="91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8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6"/>
          <p:cNvSpPr/>
          <p:nvPr/>
        </p:nvSpPr>
        <p:spPr>
          <a:xfrm>
            <a:off x="1376640" y="1729080"/>
            <a:ext cx="5373000" cy="1706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ru-RU" sz="213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ФГАОУ 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0" name="CustomShape 7"/>
          <p:cNvSpPr/>
          <p:nvPr/>
        </p:nvSpPr>
        <p:spPr>
          <a:xfrm>
            <a:off x="1716840" y="3822840"/>
            <a:ext cx="4245840" cy="155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Verdana"/>
              </a:rPr>
              <a:t>Федеральный оператор </a:t>
            </a:r>
            <a:r>
              <a:rPr b="1" lang="ru-RU" sz="2139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сети Центров «Точка роста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6760" indent="-266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организационно-техническое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6760" indent="-266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методическое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6760" indent="-266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информационное сопровождение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301400" y="1975680"/>
            <a:ext cx="10269000" cy="45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0" lang="ru-RU" sz="24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graphicFrame>
        <p:nvGraphicFramePr>
          <p:cNvPr id="102" name="Table 2"/>
          <p:cNvGraphicFramePr/>
          <p:nvPr/>
        </p:nvGraphicFramePr>
        <p:xfrm>
          <a:off x="1301400" y="3050640"/>
          <a:ext cx="9848880" cy="3337560"/>
        </p:xfrm>
        <a:graphic>
          <a:graphicData uri="http://schemas.openxmlformats.org/drawingml/2006/table">
            <a:tbl>
              <a:tblPr/>
              <a:tblGrid>
                <a:gridCol w="4907520"/>
                <a:gridCol w="4941360"/>
              </a:tblGrid>
              <a:tr h="667440">
                <a:tc>
                  <a:txBody>
                    <a:bodyPr lIns="45720" rIns="457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e48"/>
                    </a:solidFill>
                  </a:tcPr>
                </a:tc>
                <a:tc>
                  <a:txBody>
                    <a:bodyPr lIns="45720" rIns="457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Количество школ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e48"/>
                    </a:solidFill>
                  </a:tcPr>
                </a:tc>
              </a:tr>
              <a:tr h="667440">
                <a:tc>
                  <a:txBody>
                    <a:bodyPr lIns="45720" rIns="457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333e48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2021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5720" rIns="457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333e48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4 500/25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7440">
                <a:tc>
                  <a:txBody>
                    <a:bodyPr lIns="45720" rIns="457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333e48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2022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5720" rIns="457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333e48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4 500/24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67440">
                <a:tc>
                  <a:txBody>
                    <a:bodyPr lIns="45720" rIns="457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333e48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5720" rIns="457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333e48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4 500/24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7800">
                <a:tc>
                  <a:txBody>
                    <a:bodyPr lIns="45720" rIns="457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333e48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2024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5720" rIns="457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333e48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6 450/будут уточнения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3" name="CustomShape 3"/>
          <p:cNvSpPr/>
          <p:nvPr/>
        </p:nvSpPr>
        <p:spPr>
          <a:xfrm>
            <a:off x="1137960" y="390240"/>
            <a:ext cx="9676080" cy="63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ФП «Современная школа»</a:t>
            </a:r>
            <a:r>
              <a:rPr b="1" lang="ru-RU" sz="36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1392120" y="1218240"/>
            <a:ext cx="9407520" cy="14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2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Результат: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2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«создано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104840" y="365040"/>
            <a:ext cx="7983360" cy="8056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Методическая основа реализации проекта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66880" y="2081880"/>
            <a:ext cx="6684840" cy="44596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/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Распоряжение Министерства просвещения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
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Российской Федерации №P-133 от 17 дек. 2019 г. 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Распоряжение Министерства просвещения Российской Федерации №Р-5 от 15 янв. 2020 г.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
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«О внесении изменений в распоряжение Минпросвещения России от 17 декабря 2019 г.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
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№Р-133»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Методические рекомендации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по созданию региональной сети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утверждены Минпросвещения России 25.06.2020 ВБ-174/04-вн)</a:t>
            </a: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333e48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866880" y="1364760"/>
            <a:ext cx="3581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2019-2020 уч. 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5052960" y="1399320"/>
            <a:ext cx="2072160" cy="453600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5"/>
          <p:cNvSpPr/>
          <p:nvPr/>
        </p:nvSpPr>
        <p:spPr>
          <a:xfrm>
            <a:off x="7729560" y="1364760"/>
            <a:ext cx="3581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2021 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7729560" y="2081880"/>
            <a:ext cx="3773160" cy="4280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/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Распоряжение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
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Министерства просвещения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
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Российской Федерации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
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№P-6 от 12 января 2021 года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104840" y="36504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Образовательные направления Центров «Точка роста»: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679680" y="2261880"/>
            <a:ext cx="579672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Реализация основных общеобразовательных программ</a:t>
            </a: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77840" indent="-177480">
              <a:lnSpc>
                <a:spcPct val="100000"/>
              </a:lnSpc>
              <a:buClr>
                <a:srgbClr val="333e4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«Информатика»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77840" indent="-177480">
              <a:lnSpc>
                <a:spcPct val="100000"/>
              </a:lnSpc>
              <a:buClr>
                <a:srgbClr val="333e4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«Основы безопасности жизнедеятельности»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77840" indent="-177480">
              <a:lnSpc>
                <a:spcPct val="100000"/>
              </a:lnSpc>
              <a:buClr>
                <a:srgbClr val="333e4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предметной области «Технология»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Дополнительное  образование: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программы цифрового, естественнонаучного, технического и гуманитарного профилей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6576120" y="2252520"/>
            <a:ext cx="5259960" cy="2437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Реализация основных общеобразовательных программ: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>
              <a:lnSpc>
                <a:spcPct val="100000"/>
              </a:lnSpc>
              <a:buClr>
                <a:srgbClr val="333e4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«Математика и информатика»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28600" indent="-228240">
              <a:lnSpc>
                <a:spcPct val="100000"/>
              </a:lnSpc>
              <a:buClr>
                <a:srgbClr val="333e4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«Естественнонаучные предметы»: «Физика», «Химия», «Технология», «Биология»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Дополнительное образование: </a:t>
            </a:r>
            <a:r>
              <a:rPr b="0" lang="ru-RU" sz="1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программы естественнонаучной и технологической направленностей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6565320" y="1736280"/>
            <a:ext cx="2882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2021 – 2023 гг.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628560" y="1707840"/>
            <a:ext cx="27428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2019 – 2020 гг.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4189320" y="1805400"/>
            <a:ext cx="2072160" cy="453600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Объект 3" descr=""/>
          <p:cNvPicPr/>
          <p:nvPr/>
        </p:nvPicPr>
        <p:blipFill>
          <a:blip r:embed="rId1"/>
          <a:stretch/>
        </p:blipFill>
        <p:spPr>
          <a:xfrm>
            <a:off x="3663720" y="4755240"/>
            <a:ext cx="2474280" cy="1902600"/>
          </a:xfrm>
          <a:prstGeom prst="rect">
            <a:avLst/>
          </a:prstGeom>
          <a:ln w="12600">
            <a:noFill/>
          </a:ln>
        </p:spPr>
      </p:pic>
      <p:pic>
        <p:nvPicPr>
          <p:cNvPr id="118" name="Рисунок 15" descr=""/>
          <p:cNvPicPr/>
          <p:nvPr/>
        </p:nvPicPr>
        <p:blipFill>
          <a:blip r:embed="rId2"/>
          <a:stretch/>
        </p:blipFill>
        <p:spPr>
          <a:xfrm>
            <a:off x="756720" y="4755240"/>
            <a:ext cx="2486880" cy="190260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16" descr=""/>
          <p:cNvPicPr/>
          <p:nvPr/>
        </p:nvPicPr>
        <p:blipFill>
          <a:blip r:embed="rId3"/>
          <a:stretch/>
        </p:blipFill>
        <p:spPr>
          <a:xfrm>
            <a:off x="6708600" y="4755240"/>
            <a:ext cx="2121840" cy="190260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17" descr=""/>
          <p:cNvPicPr/>
          <p:nvPr/>
        </p:nvPicPr>
        <p:blipFill>
          <a:blip r:embed="rId4"/>
          <a:stretch/>
        </p:blipFill>
        <p:spPr>
          <a:xfrm>
            <a:off x="9035640" y="4755240"/>
            <a:ext cx="2226600" cy="190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505520" y="2057760"/>
            <a:ext cx="9416160" cy="32680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90000"/>
              </a:lnSpc>
            </a:pPr>
            <a:r>
              <a:rPr b="0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Методические рекомендации Минпросвещения России по созданию Центров «Точка роста»: </a:t>
            </a: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идеология, нормативная основа, образовательная деятельность.</a:t>
            </a:r>
            <a:r>
              <a:rPr b="1" lang="ru-RU" sz="32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94720" y="2057760"/>
            <a:ext cx="993240" cy="18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1500" spc="-1" strike="noStrike">
                <a:solidFill>
                  <a:srgbClr val="dcdcdc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104840" y="365040"/>
            <a:ext cx="7983360" cy="8056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Методические рекомендации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514440" y="1524240"/>
            <a:ext cx="10013760" cy="159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Определяют единые организационные и методические условия создания и общие подходы к функционированию Центров «Точка роста»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495360" y="2964960"/>
            <a:ext cx="3860280" cy="1598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Минимальные требования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
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к формированию условий для создания центров, оснащению оборудованием, направленностям образовательных программ, организации учебного процесса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4464360" y="2964960"/>
            <a:ext cx="3567600" cy="139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Порядок создания,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
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в том числе с точки зрения нормативных документов и базового комплекса мер (дорожной карты)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8261640" y="2973960"/>
            <a:ext cx="3567600" cy="181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Мониторинг и контроль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реализации мероприятий по созданию и функционированию центров, индикаторы, отчетность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8" name="CustomShape 6"/>
          <p:cNvSpPr/>
          <p:nvPr/>
        </p:nvSpPr>
        <p:spPr>
          <a:xfrm>
            <a:off x="495360" y="5397480"/>
            <a:ext cx="10782000" cy="70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Организационно-методическое сопровождение мероприятий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
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Ключевые направления поддержки создаваемых центров, использования созданной ранее в рамках национального проекта «Образование» инфраструктуры, сопровождения педагогов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9" name="Line 7"/>
          <p:cNvSpPr/>
          <p:nvPr/>
        </p:nvSpPr>
        <p:spPr>
          <a:xfrm>
            <a:off x="514080" y="2823120"/>
            <a:ext cx="2990880" cy="360"/>
          </a:xfrm>
          <a:prstGeom prst="line">
            <a:avLst/>
          </a:prstGeom>
          <a:ln w="57240">
            <a:solidFill>
              <a:srgbClr val="0072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Line 8"/>
          <p:cNvSpPr/>
          <p:nvPr/>
        </p:nvSpPr>
        <p:spPr>
          <a:xfrm>
            <a:off x="4518360" y="2823120"/>
            <a:ext cx="2990520" cy="360"/>
          </a:xfrm>
          <a:prstGeom prst="line">
            <a:avLst/>
          </a:prstGeom>
          <a:ln w="57240">
            <a:solidFill>
              <a:srgbClr val="0072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Line 9"/>
          <p:cNvSpPr/>
          <p:nvPr/>
        </p:nvSpPr>
        <p:spPr>
          <a:xfrm>
            <a:off x="8286480" y="2823120"/>
            <a:ext cx="2990880" cy="360"/>
          </a:xfrm>
          <a:prstGeom prst="line">
            <a:avLst/>
          </a:prstGeom>
          <a:ln w="57240">
            <a:solidFill>
              <a:srgbClr val="0072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Line 10"/>
          <p:cNvSpPr/>
          <p:nvPr/>
        </p:nvSpPr>
        <p:spPr>
          <a:xfrm>
            <a:off x="514080" y="5104080"/>
            <a:ext cx="10763280" cy="360"/>
          </a:xfrm>
          <a:prstGeom prst="line">
            <a:avLst/>
          </a:prstGeom>
          <a:ln w="57240">
            <a:solidFill>
              <a:srgbClr val="0072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104840" y="365040"/>
            <a:ext cx="7983360" cy="80568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333e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Зачем?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498680" y="1685880"/>
            <a:ext cx="874980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Совершенствование условий для повышения качества общего образования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в общеобразовательных организациях, расположенных в сельской местности и малых городах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Расширение возможностей обучающихся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 в освоении учебных предметов естественно-научной и технологической направленностей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Практическая отработка учебного материала по учебным предметам «Физика», «Химия», «Биология»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Повышение охвата обучающихся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838080" y="1467360"/>
            <a:ext cx="545760" cy="109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b="0" lang="ru-RU" sz="5400" spc="-1" strike="noStrike">
                <a:solidFill>
                  <a:srgbClr val="0072bc"/>
                </a:solidFill>
                <a:uFill>
                  <a:solidFill>
                    <a:srgbClr val="ffffff"/>
                  </a:solidFill>
                </a:uFill>
                <a:latin typeface="Roboto"/>
                <a:ea typeface="Calibri"/>
              </a:rPr>
              <a:t>1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838080" y="2403000"/>
            <a:ext cx="545760" cy="109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b="0" lang="ru-RU" sz="5400" spc="-1" strike="noStrike">
                <a:solidFill>
                  <a:srgbClr val="0072bc"/>
                </a:solidFill>
                <a:uFill>
                  <a:solidFill>
                    <a:srgbClr val="ffffff"/>
                  </a:solidFill>
                </a:uFill>
                <a:latin typeface="Roboto"/>
                <a:ea typeface="Calibri"/>
              </a:rPr>
              <a:t>2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838080" y="3426840"/>
            <a:ext cx="545760" cy="109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b="0" lang="ru-RU" sz="5400" spc="-1" strike="noStrike">
                <a:solidFill>
                  <a:srgbClr val="0072bc"/>
                </a:solidFill>
                <a:uFill>
                  <a:solidFill>
                    <a:srgbClr val="ffffff"/>
                  </a:solidFill>
                </a:uFill>
                <a:latin typeface="Roboto"/>
                <a:ea typeface="Calibri"/>
              </a:rPr>
              <a:t>3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8" name="CustomShape 6"/>
          <p:cNvSpPr/>
          <p:nvPr/>
        </p:nvSpPr>
        <p:spPr>
          <a:xfrm>
            <a:off x="838080" y="4389480"/>
            <a:ext cx="545760" cy="109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b="0" lang="ru-RU" sz="5400" spc="-1" strike="noStrike">
                <a:solidFill>
                  <a:srgbClr val="0072bc"/>
                </a:solidFill>
                <a:uFill>
                  <a:solidFill>
                    <a:srgbClr val="ffffff"/>
                  </a:solidFill>
                </a:uFill>
                <a:latin typeface="Roboto"/>
                <a:ea typeface="Calibri"/>
              </a:rPr>
              <a:t>4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Application>Presentation_Editor/1.5.1.9$Windows_x86 LibreOffice_project/50$Build-9</Application>
  <Words>1566</Words>
  <Paragraphs>243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>Пользователь</cp:lastModifiedBy>
  <dcterms:modified xsi:type="dcterms:W3CDTF">2021-04-29T04:41:24Z</dcterms:modified>
  <cp:revision>64</cp:revision>
  <dc:subject/>
  <dc:title>Рекомендации по созданию Центров образования образования естественно-научной и технологической направленностей «Точка роста»  в 2021 году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25</vt:i4>
  </property>
</Properties>
</file>